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52"/>
  </p:notesMasterIdLst>
  <p:handoutMasterIdLst>
    <p:handoutMasterId r:id="rId53"/>
  </p:handoutMasterIdLst>
  <p:sldIdLst>
    <p:sldId id="283" r:id="rId20"/>
    <p:sldId id="291" r:id="rId21"/>
    <p:sldId id="292" r:id="rId22"/>
    <p:sldId id="293" r:id="rId23"/>
    <p:sldId id="290" r:id="rId24"/>
    <p:sldId id="294" r:id="rId25"/>
    <p:sldId id="295" r:id="rId26"/>
    <p:sldId id="297" r:id="rId27"/>
    <p:sldId id="296" r:id="rId28"/>
    <p:sldId id="263" r:id="rId29"/>
    <p:sldId id="279" r:id="rId30"/>
    <p:sldId id="257" r:id="rId31"/>
    <p:sldId id="261" r:id="rId32"/>
    <p:sldId id="260" r:id="rId33"/>
    <p:sldId id="271" r:id="rId34"/>
    <p:sldId id="264" r:id="rId35"/>
    <p:sldId id="268" r:id="rId36"/>
    <p:sldId id="275" r:id="rId37"/>
    <p:sldId id="265" r:id="rId38"/>
    <p:sldId id="269" r:id="rId39"/>
    <p:sldId id="288" r:id="rId40"/>
    <p:sldId id="286" r:id="rId41"/>
    <p:sldId id="272" r:id="rId42"/>
    <p:sldId id="273" r:id="rId43"/>
    <p:sldId id="274" r:id="rId44"/>
    <p:sldId id="267" r:id="rId45"/>
    <p:sldId id="259" r:id="rId46"/>
    <p:sldId id="289" r:id="rId47"/>
    <p:sldId id="280" r:id="rId48"/>
    <p:sldId id="285" r:id="rId49"/>
    <p:sldId id="277" r:id="rId50"/>
    <p:sldId id="256"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1"/>
            <p14:sldId id="292"/>
            <p14:sldId id="293"/>
            <p14:sldId id="290"/>
            <p14:sldId id="294"/>
            <p14:sldId id="295"/>
            <p14:sldId id="297"/>
            <p14:sldId id="296"/>
            <p14:sldId id="263"/>
            <p14:sldId id="279"/>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95742" autoAdjust="0"/>
  </p:normalViewPr>
  <p:slideViewPr>
    <p:cSldViewPr>
      <p:cViewPr varScale="1">
        <p:scale>
          <a:sx n="118" d="100"/>
          <a:sy n="118" d="100"/>
        </p:scale>
        <p:origin x="165" y="4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3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5/31/2017 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5/31/2017 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5/31/2017 2:30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a:t>
            </a:fld>
            <a:endParaRPr lang="en-US" sz="1800" kern="0" dirty="0">
              <a:solidFill>
                <a:sysClr val="windowText" lastClr="000000"/>
              </a:solidFill>
            </a:endParaRPr>
          </a:p>
        </p:txBody>
      </p:sp>
    </p:spTree>
    <p:extLst>
      <p:ext uri="{BB962C8B-B14F-4D97-AF65-F5344CB8AC3E}">
        <p14:creationId xmlns:p14="http://schemas.microsoft.com/office/powerpoint/2010/main" val="155474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5/31/2017 2:30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a:t>
            </a:fld>
            <a:endParaRPr lang="en-US" sz="1800" kern="0" dirty="0">
              <a:solidFill>
                <a:sysClr val="windowText" lastClr="000000"/>
              </a:solidFill>
            </a:endParaRPr>
          </a:p>
        </p:txBody>
      </p:sp>
    </p:spTree>
    <p:extLst>
      <p:ext uri="{BB962C8B-B14F-4D97-AF65-F5344CB8AC3E}">
        <p14:creationId xmlns:p14="http://schemas.microsoft.com/office/powerpoint/2010/main" val="155330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5/31/2017 2:34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5/31/2017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5/31/2017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5/31/2017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a:t>…</a:t>
            </a:r>
            <a:r>
              <a:rPr lang="en-US" dirty="0"/>
              <a:t> and any services you like,</a:t>
            </a:r>
            <a:r>
              <a:rPr lang="en-US" baseline="0" dirty="0"/>
              <a:t> including of course Azure.</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5/31/2017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8308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5/31/2017 2:25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16.xml"/><Relationship Id="rId6" Type="http://schemas.openxmlformats.org/officeDocument/2006/relationships/slideMaster" Target="../slideMasters/slideMaster1.xml"/><Relationship Id="rId5" Type="http://schemas.openxmlformats.org/officeDocument/2006/relationships/customXml" Target="../../customXml/item3.xml"/><Relationship Id="rId4" Type="http://schemas.openxmlformats.org/officeDocument/2006/relationships/customXml" Target="../../customXml/item10.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1.png"/><Relationship Id="rId2" Type="http://schemas.openxmlformats.org/officeDocument/2006/relationships/customXml" Target="../../customXml/item15.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2.png"/><Relationship Id="rId2" Type="http://schemas.openxmlformats.org/officeDocument/2006/relationships/customXml" Target="../../customXml/item7.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customXml" Target="../../customXml/item18.xml"/><Relationship Id="rId4" Type="http://schemas.openxmlformats.org/officeDocument/2006/relationships/customXml" Target="../../customXml/item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1.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18" Type="http://schemas.openxmlformats.org/officeDocument/2006/relationships/image" Target="../media/image26.emf"/><Relationship Id="rId26" Type="http://schemas.openxmlformats.org/officeDocument/2006/relationships/image" Target="../media/image72.emf"/><Relationship Id="rId3" Type="http://schemas.openxmlformats.org/officeDocument/2006/relationships/image" Target="../media/image30.emf"/><Relationship Id="rId21" Type="http://schemas.openxmlformats.org/officeDocument/2006/relationships/image" Target="../media/image68.emf"/><Relationship Id="rId7" Type="http://schemas.openxmlformats.org/officeDocument/2006/relationships/image" Target="../media/image55.emf"/><Relationship Id="rId12" Type="http://schemas.openxmlformats.org/officeDocument/2006/relationships/image" Target="../media/image60.emf"/><Relationship Id="rId17" Type="http://schemas.openxmlformats.org/officeDocument/2006/relationships/image" Target="../media/image65.emf"/><Relationship Id="rId25" Type="http://schemas.openxmlformats.org/officeDocument/2006/relationships/image" Target="../media/image71.emf"/><Relationship Id="rId33" Type="http://schemas.openxmlformats.org/officeDocument/2006/relationships/image" Target="../media/image79.emf"/><Relationship Id="rId2" Type="http://schemas.openxmlformats.org/officeDocument/2006/relationships/image" Target="../media/image29.emf"/><Relationship Id="rId16" Type="http://schemas.openxmlformats.org/officeDocument/2006/relationships/image" Target="../media/image64.emf"/><Relationship Id="rId20" Type="http://schemas.openxmlformats.org/officeDocument/2006/relationships/image" Target="../media/image67.emf"/><Relationship Id="rId29" Type="http://schemas.openxmlformats.org/officeDocument/2006/relationships/image" Target="../media/image75.emf"/><Relationship Id="rId1" Type="http://schemas.openxmlformats.org/officeDocument/2006/relationships/slideLayout" Target="../slideLayouts/slideLayout20.xml"/><Relationship Id="rId6" Type="http://schemas.openxmlformats.org/officeDocument/2006/relationships/image" Target="../media/image54.emf"/><Relationship Id="rId11" Type="http://schemas.openxmlformats.org/officeDocument/2006/relationships/image" Target="../media/image59.emf"/><Relationship Id="rId24" Type="http://schemas.openxmlformats.org/officeDocument/2006/relationships/image" Target="../media/image25.emf"/><Relationship Id="rId32" Type="http://schemas.openxmlformats.org/officeDocument/2006/relationships/image" Target="../media/image78.emf"/><Relationship Id="rId5" Type="http://schemas.openxmlformats.org/officeDocument/2006/relationships/image" Target="../media/image31.emf"/><Relationship Id="rId15" Type="http://schemas.openxmlformats.org/officeDocument/2006/relationships/image" Target="../media/image63.emf"/><Relationship Id="rId23" Type="http://schemas.openxmlformats.org/officeDocument/2006/relationships/image" Target="../media/image70.emf"/><Relationship Id="rId28" Type="http://schemas.openxmlformats.org/officeDocument/2006/relationships/image" Target="../media/image74.emf"/><Relationship Id="rId10" Type="http://schemas.openxmlformats.org/officeDocument/2006/relationships/image" Target="../media/image58.emf"/><Relationship Id="rId19" Type="http://schemas.openxmlformats.org/officeDocument/2006/relationships/image" Target="../media/image66.emf"/><Relationship Id="rId31" Type="http://schemas.openxmlformats.org/officeDocument/2006/relationships/image" Target="../media/image77.emf"/><Relationship Id="rId4" Type="http://schemas.openxmlformats.org/officeDocument/2006/relationships/image" Target="../media/image53.emf"/><Relationship Id="rId9" Type="http://schemas.openxmlformats.org/officeDocument/2006/relationships/image" Target="../media/image57.emf"/><Relationship Id="rId14" Type="http://schemas.openxmlformats.org/officeDocument/2006/relationships/image" Target="../media/image62.emf"/><Relationship Id="rId22" Type="http://schemas.openxmlformats.org/officeDocument/2006/relationships/image" Target="../media/image69.emf"/><Relationship Id="rId27" Type="http://schemas.openxmlformats.org/officeDocument/2006/relationships/image" Target="../media/image73.emf"/><Relationship Id="rId30" Type="http://schemas.openxmlformats.org/officeDocument/2006/relationships/image" Target="../media/image7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74638" y="2774679"/>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Speaker Name(s)</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Presentation title</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list all main modules</a:t>
            </a:r>
          </a:p>
        </p:txBody>
      </p:sp>
      <p:sp>
        <p:nvSpPr>
          <p:cNvPr id="3" name="Rectangle 2"/>
          <p:cNvSpPr/>
          <p:nvPr/>
        </p:nvSpPr>
        <p:spPr bwMode="auto">
          <a:xfrm>
            <a:off x="457200" y="146304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457200" y="224028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457200" y="301752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p>
        </p:txBody>
      </p:sp>
      <p:sp>
        <p:nvSpPr>
          <p:cNvPr id="8" name="Rectangle 7"/>
          <p:cNvSpPr/>
          <p:nvPr/>
        </p:nvSpPr>
        <p:spPr bwMode="auto">
          <a:xfrm>
            <a:off x="457200" y="379476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4</a:t>
            </a:r>
          </a:p>
        </p:txBody>
      </p:sp>
      <p:sp>
        <p:nvSpPr>
          <p:cNvPr id="9" name="Rectangle 8"/>
          <p:cNvSpPr/>
          <p:nvPr/>
        </p:nvSpPr>
        <p:spPr bwMode="auto">
          <a:xfrm>
            <a:off x="457200" y="457200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5</a:t>
            </a:r>
          </a:p>
        </p:txBody>
      </p:sp>
      <p:sp>
        <p:nvSpPr>
          <p:cNvPr id="15" name="Rectangle 14"/>
          <p:cNvSpPr/>
          <p:nvPr/>
        </p:nvSpPr>
        <p:spPr bwMode="auto">
          <a:xfrm>
            <a:off x="6309360" y="146304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a:t>
            </a:r>
          </a:p>
        </p:txBody>
      </p:sp>
      <p:sp>
        <p:nvSpPr>
          <p:cNvPr id="16" name="Rectangle 15"/>
          <p:cNvSpPr/>
          <p:nvPr/>
        </p:nvSpPr>
        <p:spPr bwMode="auto">
          <a:xfrm>
            <a:off x="6309360" y="224028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7</a:t>
            </a:r>
          </a:p>
        </p:txBody>
      </p:sp>
      <p:sp>
        <p:nvSpPr>
          <p:cNvPr id="17" name="Rectangle 16"/>
          <p:cNvSpPr/>
          <p:nvPr/>
        </p:nvSpPr>
        <p:spPr bwMode="auto">
          <a:xfrm>
            <a:off x="6309360" y="301752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8</a:t>
            </a:r>
          </a:p>
        </p:txBody>
      </p:sp>
      <p:sp>
        <p:nvSpPr>
          <p:cNvPr id="18" name="Rectangle 17"/>
          <p:cNvSpPr/>
          <p:nvPr/>
        </p:nvSpPr>
        <p:spPr bwMode="auto">
          <a:xfrm>
            <a:off x="6309360" y="379476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9</a:t>
            </a:r>
          </a:p>
        </p:txBody>
      </p:sp>
      <p:sp>
        <p:nvSpPr>
          <p:cNvPr id="19" name="Rectangle 18"/>
          <p:cNvSpPr/>
          <p:nvPr/>
        </p:nvSpPr>
        <p:spPr bwMode="auto">
          <a:xfrm>
            <a:off x="6309360" y="457200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10</a:t>
            </a:r>
          </a:p>
        </p:txBody>
      </p:sp>
      <p:sp>
        <p:nvSpPr>
          <p:cNvPr id="20" name="Rectangle 19"/>
          <p:cNvSpPr/>
          <p:nvPr/>
        </p:nvSpPr>
        <p:spPr bwMode="auto">
          <a:xfrm>
            <a:off x="1188720" y="146304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Title for Section 1. Size 20 </a:t>
            </a:r>
            <a:r>
              <a:rPr lang="en-US" sz="2000" dirty="0" err="1">
                <a:solidFill>
                  <a:schemeClr val="tx1"/>
                </a:solidFill>
                <a:latin typeface="+mj-lt"/>
                <a:ea typeface="Segoe UI" pitchFamily="34" charset="0"/>
                <a:cs typeface="Segoe UI" pitchFamily="34" charset="0"/>
              </a:rPr>
              <a:t>pt</a:t>
            </a:r>
            <a:endParaRPr lang="en-US" sz="2000" dirty="0">
              <a:solidFill>
                <a:schemeClr val="tx1"/>
              </a:solidFill>
              <a:latin typeface="+mj-lt"/>
              <a:ea typeface="Segoe UI" pitchFamily="34" charset="0"/>
              <a:cs typeface="Segoe UI" pitchFamily="34" charset="0"/>
            </a:endParaRPr>
          </a:p>
        </p:txBody>
      </p:sp>
      <p:sp>
        <p:nvSpPr>
          <p:cNvPr id="21" name="Rectangle 20"/>
          <p:cNvSpPr/>
          <p:nvPr/>
        </p:nvSpPr>
        <p:spPr bwMode="auto">
          <a:xfrm>
            <a:off x="1188720" y="224028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2.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2" name="Rectangle 21"/>
          <p:cNvSpPr/>
          <p:nvPr/>
        </p:nvSpPr>
        <p:spPr bwMode="auto">
          <a:xfrm>
            <a:off x="1188720" y="301752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3.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3" name="Rectangle 22"/>
          <p:cNvSpPr/>
          <p:nvPr/>
        </p:nvSpPr>
        <p:spPr bwMode="auto">
          <a:xfrm>
            <a:off x="1188720" y="379476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4.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4" name="Rectangle 23"/>
          <p:cNvSpPr/>
          <p:nvPr/>
        </p:nvSpPr>
        <p:spPr bwMode="auto">
          <a:xfrm>
            <a:off x="1188720" y="457200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5.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5" name="Rectangle 24"/>
          <p:cNvSpPr/>
          <p:nvPr/>
        </p:nvSpPr>
        <p:spPr bwMode="auto">
          <a:xfrm>
            <a:off x="7040880" y="146304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Title for Section 6. Size 20 </a:t>
            </a:r>
            <a:r>
              <a:rPr lang="en-US" sz="2000" dirty="0" err="1">
                <a:solidFill>
                  <a:schemeClr val="tx1"/>
                </a:solidFill>
                <a:latin typeface="+mj-lt"/>
                <a:ea typeface="Segoe UI" pitchFamily="34" charset="0"/>
                <a:cs typeface="Segoe UI" pitchFamily="34" charset="0"/>
              </a:rPr>
              <a:t>pt</a:t>
            </a:r>
            <a:endParaRPr lang="en-US" sz="2000" dirty="0">
              <a:solidFill>
                <a:schemeClr val="tx1"/>
              </a:solidFill>
              <a:latin typeface="+mj-lt"/>
              <a:ea typeface="Segoe UI" pitchFamily="34" charset="0"/>
              <a:cs typeface="Segoe UI" pitchFamily="34" charset="0"/>
            </a:endParaRPr>
          </a:p>
        </p:txBody>
      </p:sp>
      <p:sp>
        <p:nvSpPr>
          <p:cNvPr id="26" name="Rectangle 25"/>
          <p:cNvSpPr/>
          <p:nvPr/>
        </p:nvSpPr>
        <p:spPr bwMode="auto">
          <a:xfrm>
            <a:off x="7040880" y="224028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7.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7" name="Rectangle 26"/>
          <p:cNvSpPr/>
          <p:nvPr/>
        </p:nvSpPr>
        <p:spPr bwMode="auto">
          <a:xfrm>
            <a:off x="7040880" y="301752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8.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8" name="Rectangle 27"/>
          <p:cNvSpPr/>
          <p:nvPr/>
        </p:nvSpPr>
        <p:spPr bwMode="auto">
          <a:xfrm>
            <a:off x="7040880" y="379476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9.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9" name="Rectangle 28"/>
          <p:cNvSpPr/>
          <p:nvPr/>
        </p:nvSpPr>
        <p:spPr bwMode="auto">
          <a:xfrm>
            <a:off x="7040880" y="457200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10.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743253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name(s)</a:t>
            </a:r>
          </a:p>
        </p:txBody>
      </p:sp>
      <p:sp>
        <p:nvSpPr>
          <p:cNvPr id="17" name="Title 1"/>
          <p:cNvSpPr>
            <a:spLocks noGrp="1"/>
          </p:cNvSpPr>
          <p:nvPr>
            <p:ph type="title"/>
          </p:nvPr>
        </p:nvSpPr>
        <p:spPr>
          <a:noFill/>
        </p:spPr>
        <p:txBody>
          <a:bodyPr lIns="91440" tIns="91440" rIns="91440" bIns="91440" anchor="t" anchorCtr="0"/>
          <a:lstStyle>
            <a:lvl1pPr>
              <a:defRPr sz="6000" spc="-80" baseline="0">
                <a:solidFill>
                  <a:srgbClr val="0072C6"/>
                </a:solidFill>
              </a:defRPr>
            </a:lvl1pPr>
          </a:lstStyle>
          <a:p>
            <a:r>
              <a:rPr lang="en-US" dirty="0"/>
              <a:t>Topic or module title</a:t>
            </a:r>
          </a:p>
        </p:txBody>
      </p:sp>
    </p:spTree>
    <p:extLst>
      <p:ext uri="{BB962C8B-B14F-4D97-AF65-F5344CB8AC3E}">
        <p14:creationId xmlns:p14="http://schemas.microsoft.com/office/powerpoint/2010/main" val="125160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70037" y="373062"/>
            <a:ext cx="8991600" cy="1905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6600" dirty="0">
                <a:gradFill>
                  <a:gsLst>
                    <a:gs pos="0">
                      <a:srgbClr val="FFFFFF"/>
                    </a:gs>
                    <a:gs pos="100000">
                      <a:srgbClr val="FFFFFF"/>
                    </a:gs>
                  </a:gsLst>
                  <a:lin ang="5400000" scaled="0"/>
                </a:gradFill>
                <a:ea typeface="Segoe UI" pitchFamily="34" charset="0"/>
                <a:cs typeface="Segoe UI" pitchFamily="34" charset="0"/>
              </a:rPr>
              <a:t>This slide is REQUIRED at the end!</a:t>
            </a:r>
          </a:p>
        </p:txBody>
      </p:sp>
    </p:spTree>
    <p:extLst>
      <p:ext uri="{BB962C8B-B14F-4D97-AF65-F5344CB8AC3E}">
        <p14:creationId xmlns:p14="http://schemas.microsoft.com/office/powerpoint/2010/main" val="21373903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95275"/>
            <a:ext cx="4208463" cy="917575"/>
          </a:xfrm>
        </p:spPr>
        <p:txBody>
          <a:bodyPr/>
          <a:lstStyle/>
          <a:p>
            <a:r>
              <a:rPr lang="en-US" sz="5400" dirty="0">
                <a:solidFill>
                  <a:schemeClr val="accent4"/>
                </a:solidFill>
              </a:rPr>
              <a:t>Command Line</a:t>
            </a:r>
          </a:p>
        </p:txBody>
      </p:sp>
      <p:sp>
        <p:nvSpPr>
          <p:cNvPr id="7" name="Text Placeholder 5"/>
          <p:cNvSpPr txBox="1">
            <a:spLocks/>
          </p:cNvSpPr>
          <p:nvPr/>
        </p:nvSpPr>
        <p:spPr>
          <a:xfrm>
            <a:off x="292884" y="2487122"/>
            <a:ext cx="3913695" cy="143423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Tell me what to do</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using a language you don’t know</a:t>
            </a:r>
          </a:p>
        </p:txBody>
      </p:sp>
      <p:sp>
        <p:nvSpPr>
          <p:cNvPr id="9" name="Text Placeholder 5"/>
          <p:cNvSpPr txBox="1">
            <a:spLocks/>
          </p:cNvSpPr>
          <p:nvPr/>
        </p:nvSpPr>
        <p:spPr>
          <a:xfrm>
            <a:off x="274638" y="4231338"/>
            <a:ext cx="4791471" cy="19943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Powerful</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Huge learning curve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Unintuitive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Not visually rich</a:t>
            </a:r>
          </a:p>
        </p:txBody>
      </p:sp>
      <p:grpSp>
        <p:nvGrpSpPr>
          <p:cNvPr id="2" name="Group 1"/>
          <p:cNvGrpSpPr/>
          <p:nvPr/>
        </p:nvGrpSpPr>
        <p:grpSpPr>
          <a:xfrm>
            <a:off x="4627068" y="261783"/>
            <a:ext cx="7809408" cy="6732741"/>
            <a:chOff x="4627068" y="261783"/>
            <a:chExt cx="7809408" cy="6732741"/>
          </a:xfrm>
        </p:grpSpPr>
        <p:pic>
          <p:nvPicPr>
            <p:cNvPr id="12" name="Picture 11" descr="Automatically generated description: monitor, screenshot, black, abstract"/>
            <p:cNvPicPr>
              <a:picLocks noChangeAspect="1"/>
            </p:cNvPicPr>
            <p:nvPr/>
          </p:nvPicPr>
          <p:blipFill rotWithShape="1">
            <a:blip r:embed="rId3"/>
            <a:srcRect r="20210"/>
            <a:stretch/>
          </p:blipFill>
          <p:spPr>
            <a:xfrm>
              <a:off x="4627068" y="261783"/>
              <a:ext cx="7809408" cy="6732741"/>
            </a:xfrm>
            <a:prstGeom prst="rect">
              <a:avLst/>
            </a:prstGeom>
            <a:ln/>
          </p:spPr>
          <p:style>
            <a:lnRef idx="2">
              <a:schemeClr val="accent3"/>
            </a:lnRef>
            <a:fillRef idx="1">
              <a:schemeClr val="lt1"/>
            </a:fillRef>
            <a:effectRef idx="0">
              <a:schemeClr val="accent3"/>
            </a:effectRef>
            <a:fontRef idx="minor">
              <a:schemeClr val="dk1"/>
            </a:fontRef>
          </p:style>
        </p:pic>
        <p:grpSp>
          <p:nvGrpSpPr>
            <p:cNvPr id="15" name="Group 14"/>
            <p:cNvGrpSpPr/>
            <p:nvPr/>
          </p:nvGrpSpPr>
          <p:grpSpPr>
            <a:xfrm>
              <a:off x="5303847" y="824680"/>
              <a:ext cx="7132627" cy="5598630"/>
              <a:chOff x="5384417" y="1913086"/>
              <a:chExt cx="5874380" cy="4686589"/>
            </a:xfrm>
          </p:grpSpPr>
          <p:sp>
            <p:nvSpPr>
              <p:cNvPr id="10" name="Rectangle 9"/>
              <p:cNvSpPr/>
              <p:nvPr/>
            </p:nvSpPr>
            <p:spPr bwMode="auto">
              <a:xfrm>
                <a:off x="5384417" y="1913086"/>
                <a:ext cx="5874380" cy="468658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 name="TextBox 4"/>
              <p:cNvSpPr txBox="1"/>
              <p:nvPr/>
            </p:nvSpPr>
            <p:spPr>
              <a:xfrm>
                <a:off x="5610342" y="2231473"/>
                <a:ext cx="4176464" cy="8648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00B050"/>
                    </a:solidFill>
                    <a:effectLst/>
                    <a:uLnTx/>
                    <a:uFillTx/>
                    <a:latin typeface="Consolas" charset="0"/>
                    <a:ea typeface="Consolas" charset="0"/>
                    <a:cs typeface="Consolas" charset="0"/>
                  </a:rPr>
                  <a:t>C:\</a:t>
                </a:r>
              </a:p>
            </p:txBody>
          </p:sp>
        </p:grpSp>
      </p:grpSp>
    </p:spTree>
    <p:extLst>
      <p:ext uri="{BB962C8B-B14F-4D97-AF65-F5344CB8AC3E}">
        <p14:creationId xmlns:p14="http://schemas.microsoft.com/office/powerpoint/2010/main" val="58815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627068" y="261783"/>
            <a:ext cx="7809408" cy="6732741"/>
            <a:chOff x="4627068" y="261783"/>
            <a:chExt cx="7809408" cy="6732741"/>
          </a:xfrm>
        </p:grpSpPr>
        <p:pic>
          <p:nvPicPr>
            <p:cNvPr id="13" name="Picture 12" descr="Automatically generated description: monitor, screenshot, black, abstract"/>
            <p:cNvPicPr>
              <a:picLocks noChangeAspect="1"/>
            </p:cNvPicPr>
            <p:nvPr/>
          </p:nvPicPr>
          <p:blipFill rotWithShape="1">
            <a:blip r:embed="rId3"/>
            <a:srcRect r="20210"/>
            <a:stretch/>
          </p:blipFill>
          <p:spPr>
            <a:xfrm>
              <a:off x="4627068" y="261783"/>
              <a:ext cx="7809408" cy="6732741"/>
            </a:xfrm>
            <a:prstGeom prst="rect">
              <a:avLst/>
            </a:prstGeom>
          </p:spPr>
        </p:pic>
        <p:sp>
          <p:nvSpPr>
            <p:cNvPr id="19" name="Rectangle 18"/>
            <p:cNvSpPr/>
            <p:nvPr/>
          </p:nvSpPr>
          <p:spPr bwMode="auto">
            <a:xfrm>
              <a:off x="5303847" y="824680"/>
              <a:ext cx="7132627" cy="5598630"/>
            </a:xfrm>
            <a:prstGeom prst="rect">
              <a:avLst/>
            </a:prstGeom>
            <a:solidFill>
              <a:srgbClr val="2121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6" name="Group 5"/>
          <p:cNvGrpSpPr/>
          <p:nvPr/>
        </p:nvGrpSpPr>
        <p:grpSpPr>
          <a:xfrm>
            <a:off x="5343649" y="824679"/>
            <a:ext cx="7092825" cy="3788884"/>
            <a:chOff x="5343649" y="824679"/>
            <a:chExt cx="7092825" cy="3788884"/>
          </a:xfrm>
        </p:grpSpPr>
        <p:pic>
          <p:nvPicPr>
            <p:cNvPr id="14" name="Picture 13"/>
            <p:cNvPicPr>
              <a:picLocks noChangeAspect="1"/>
            </p:cNvPicPr>
            <p:nvPr/>
          </p:nvPicPr>
          <p:blipFill>
            <a:blip r:embed="rId4"/>
            <a:stretch>
              <a:fillRect/>
            </a:stretch>
          </p:blipFill>
          <p:spPr>
            <a:xfrm>
              <a:off x="5343649" y="824680"/>
              <a:ext cx="5880453" cy="3788883"/>
            </a:xfrm>
            <a:prstGeom prst="rect">
              <a:avLst/>
            </a:prstGeom>
          </p:spPr>
        </p:pic>
        <p:grpSp>
          <p:nvGrpSpPr>
            <p:cNvPr id="5" name="Group 4"/>
            <p:cNvGrpSpPr/>
            <p:nvPr/>
          </p:nvGrpSpPr>
          <p:grpSpPr>
            <a:xfrm>
              <a:off x="10961095" y="824679"/>
              <a:ext cx="1475379" cy="418808"/>
              <a:chOff x="10881627" y="824679"/>
              <a:chExt cx="1554848" cy="418808"/>
            </a:xfrm>
          </p:grpSpPr>
          <p:sp>
            <p:nvSpPr>
              <p:cNvPr id="2" name="Rectangle 1"/>
              <p:cNvSpPr/>
              <p:nvPr/>
            </p:nvSpPr>
            <p:spPr bwMode="auto">
              <a:xfrm>
                <a:off x="11155943" y="824679"/>
                <a:ext cx="1280531" cy="203729"/>
              </a:xfrm>
              <a:prstGeom prst="rect">
                <a:avLst/>
              </a:prstGeom>
              <a:solidFill>
                <a:srgbClr val="F9F9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1155941" y="1026885"/>
                <a:ext cx="1280531" cy="216602"/>
              </a:xfrm>
              <a:prstGeom prst="rect">
                <a:avLst/>
              </a:prstGeom>
              <a:solidFill>
                <a:srgbClr val="ACABA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p:cNvCxnSpPr>
                <a:cxnSpLocks/>
              </p:cNvCxnSpPr>
              <p:nvPr/>
            </p:nvCxnSpPr>
            <p:spPr>
              <a:xfrm flipH="1">
                <a:off x="10881627" y="1021031"/>
                <a:ext cx="1554848" cy="10426"/>
              </a:xfrm>
              <a:prstGeom prst="line">
                <a:avLst/>
              </a:prstGeom>
              <a:ln w="12700">
                <a:solidFill>
                  <a:srgbClr val="5151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a:off x="10881627" y="1033661"/>
                <a:ext cx="1554848" cy="10426"/>
              </a:xfrm>
              <a:prstGeom prst="line">
                <a:avLst/>
              </a:prstGeom>
              <a:ln w="6350">
                <a:solidFill>
                  <a:srgbClr val="DFDDDE"/>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6" name="Picture 15"/>
          <p:cNvPicPr>
            <a:picLocks noChangeAspect="1"/>
          </p:cNvPicPr>
          <p:nvPr/>
        </p:nvPicPr>
        <p:blipFill>
          <a:blip r:embed="rId5"/>
          <a:stretch>
            <a:fillRect/>
          </a:stretch>
        </p:blipFill>
        <p:spPr>
          <a:xfrm>
            <a:off x="5336503" y="824680"/>
            <a:ext cx="5900499" cy="3788883"/>
          </a:xfrm>
          <a:prstGeom prst="rect">
            <a:avLst/>
          </a:prstGeom>
        </p:spPr>
      </p:pic>
      <p:pic>
        <p:nvPicPr>
          <p:cNvPr id="18" name="Picture 17"/>
          <p:cNvPicPr>
            <a:picLocks noChangeAspect="1"/>
          </p:cNvPicPr>
          <p:nvPr/>
        </p:nvPicPr>
        <p:blipFill rotWithShape="1">
          <a:blip r:embed="rId6"/>
          <a:srcRect l="-346" t="9" r="-346" b="9"/>
          <a:stretch/>
        </p:blipFill>
        <p:spPr>
          <a:xfrm>
            <a:off x="5309014" y="837553"/>
            <a:ext cx="5922232" cy="3776010"/>
          </a:xfrm>
          <a:prstGeom prst="rect">
            <a:avLst/>
          </a:prstGeom>
        </p:spPr>
      </p:pic>
      <p:sp>
        <p:nvSpPr>
          <p:cNvPr id="17" name="Title 16"/>
          <p:cNvSpPr>
            <a:spLocks noGrp="1"/>
          </p:cNvSpPr>
          <p:nvPr>
            <p:ph type="title" idx="4294967295"/>
          </p:nvPr>
        </p:nvSpPr>
        <p:spPr>
          <a:xfrm>
            <a:off x="0" y="303213"/>
            <a:ext cx="4573588" cy="917575"/>
          </a:xfrm>
        </p:spPr>
        <p:txBody>
          <a:bodyPr/>
          <a:lstStyle/>
          <a:p>
            <a:r>
              <a:rPr lang="en-US" sz="5400" dirty="0">
                <a:solidFill>
                  <a:schemeClr val="accent4"/>
                </a:solidFill>
              </a:rPr>
              <a:t>Graphical User Interfaces</a:t>
            </a:r>
          </a:p>
        </p:txBody>
      </p:sp>
      <p:sp>
        <p:nvSpPr>
          <p:cNvPr id="10" name="Text Placeholder 5"/>
          <p:cNvSpPr txBox="1">
            <a:spLocks/>
          </p:cNvSpPr>
          <p:nvPr/>
        </p:nvSpPr>
        <p:spPr>
          <a:xfrm>
            <a:off x="274638" y="3239581"/>
            <a:ext cx="4733518" cy="134806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Shows the user capabilities with windows, icons, menus and pointers</a:t>
            </a:r>
          </a:p>
        </p:txBody>
      </p:sp>
      <p:sp>
        <p:nvSpPr>
          <p:cNvPr id="11" name="Text Placeholder 5"/>
          <p:cNvSpPr txBox="1">
            <a:spLocks/>
          </p:cNvSpPr>
          <p:nvPr/>
        </p:nvSpPr>
        <p:spPr>
          <a:xfrm>
            <a:off x="274638" y="4960291"/>
            <a:ext cx="4791471" cy="152041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More intuitive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Still have a learning curve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Menus have submenus</a:t>
            </a:r>
          </a:p>
        </p:txBody>
      </p:sp>
      <p:sp>
        <p:nvSpPr>
          <p:cNvPr id="12" name="Text Placeholder 5"/>
          <p:cNvSpPr txBox="1">
            <a:spLocks/>
          </p:cNvSpPr>
          <p:nvPr/>
        </p:nvSpPr>
        <p:spPr>
          <a:xfrm>
            <a:off x="273050" y="2294467"/>
            <a:ext cx="4735105"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tx1"/>
                </a:solidFill>
                <a:effectLst/>
                <a:uLnTx/>
                <a:uFillTx/>
                <a:latin typeface="Segoe UI Light"/>
                <a:ea typeface="+mn-ea"/>
                <a:cs typeface="+mn-cs"/>
              </a:rPr>
              <a:t>Apps, Web Apps, Websites</a:t>
            </a:r>
          </a:p>
        </p:txBody>
      </p:sp>
    </p:spTree>
    <p:extLst>
      <p:ext uri="{BB962C8B-B14F-4D97-AF65-F5344CB8AC3E}">
        <p14:creationId xmlns:p14="http://schemas.microsoft.com/office/powerpoint/2010/main" val="12312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ppt_x"/>
                                          </p:val>
                                        </p:tav>
                                        <p:tav tm="100000">
                                          <p:val>
                                            <p:strVal val="#ppt_x"/>
                                          </p:val>
                                        </p:tav>
                                      </p:tavLst>
                                    </p:anim>
                                    <p:anim calcmode="lin" valueType="num">
                                      <p:cBhvr additive="base">
                                        <p:cTn id="26"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ppt_x"/>
                                          </p:val>
                                        </p:tav>
                                        <p:tav tm="100000">
                                          <p:val>
                                            <p:strVal val="#ppt_x"/>
                                          </p:val>
                                        </p:tav>
                                      </p:tavLst>
                                    </p:anim>
                                    <p:anim calcmode="lin" valueType="num">
                                      <p:cBhvr additive="base">
                                        <p:cTn id="3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bwMode="auto">
          <a:xfrm>
            <a:off x="601613" y="3713286"/>
            <a:ext cx="792088" cy="792088"/>
          </a:xfrm>
          <a:prstGeom prst="smileyFace">
            <a:avLst>
              <a:gd name="adj" fmla="val 4653"/>
            </a:avLst>
          </a:prstGeom>
          <a:solidFill>
            <a:schemeClr val="accent5">
              <a:lumMod val="60000"/>
              <a:lumOff val="40000"/>
            </a:schemeClr>
          </a:solidFill>
          <a:ln w="508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217" y="3647240"/>
            <a:ext cx="942182" cy="942182"/>
          </a:xfrm>
          <a:prstGeom prst="rect">
            <a:avLst/>
          </a:prstGeom>
        </p:spPr>
      </p:pic>
      <p:cxnSp>
        <p:nvCxnSpPr>
          <p:cNvPr id="3" name="Straight Arrow Connector 2"/>
          <p:cNvCxnSpPr/>
          <p:nvPr/>
        </p:nvCxnSpPr>
        <p:spPr>
          <a:xfrm>
            <a:off x="1825749" y="4073281"/>
            <a:ext cx="936104"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itle 19"/>
          <p:cNvSpPr>
            <a:spLocks noGrp="1"/>
          </p:cNvSpPr>
          <p:nvPr>
            <p:ph type="title"/>
          </p:nvPr>
        </p:nvSpPr>
        <p:spPr>
          <a:xfrm>
            <a:off x="2503133" y="371295"/>
            <a:ext cx="11889564" cy="917575"/>
          </a:xfrm>
          <a:solidFill>
            <a:schemeClr val="bg1"/>
          </a:solidFill>
        </p:spPr>
        <p:txBody>
          <a:bodyPr/>
          <a:lstStyle/>
          <a:p>
            <a:r>
              <a:rPr lang="en-US" dirty="0">
                <a:solidFill>
                  <a:srgbClr val="107C10"/>
                </a:solidFill>
              </a:rPr>
              <a:t>The Microsoft Bot Framework</a:t>
            </a:r>
          </a:p>
        </p:txBody>
      </p:sp>
      <p:sp>
        <p:nvSpPr>
          <p:cNvPr id="46" name="Smiley Face 45"/>
          <p:cNvSpPr/>
          <p:nvPr/>
        </p:nvSpPr>
        <p:spPr bwMode="auto">
          <a:xfrm>
            <a:off x="601613" y="2270614"/>
            <a:ext cx="792088" cy="792088"/>
          </a:xfrm>
          <a:prstGeom prst="smileyFace">
            <a:avLst>
              <a:gd name="adj" fmla="val 4653"/>
            </a:avLst>
          </a:prstGeom>
          <a:solidFill>
            <a:schemeClr val="accent5">
              <a:lumMod val="60000"/>
              <a:lumOff val="40000"/>
            </a:schemeClr>
          </a:solidFill>
          <a:ln w="508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9" name="Smiley Face 48"/>
          <p:cNvSpPr/>
          <p:nvPr/>
        </p:nvSpPr>
        <p:spPr bwMode="auto">
          <a:xfrm>
            <a:off x="601613" y="5153446"/>
            <a:ext cx="792088" cy="792088"/>
          </a:xfrm>
          <a:prstGeom prst="smileyFace">
            <a:avLst>
              <a:gd name="adj" fmla="val 4653"/>
            </a:avLst>
          </a:prstGeom>
          <a:solidFill>
            <a:schemeClr val="accent5">
              <a:lumMod val="60000"/>
              <a:lumOff val="40000"/>
            </a:schemeClr>
          </a:solidFill>
          <a:ln w="508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7" name="Group 76"/>
          <p:cNvGrpSpPr/>
          <p:nvPr/>
        </p:nvGrpSpPr>
        <p:grpSpPr>
          <a:xfrm>
            <a:off x="7664826" y="2656911"/>
            <a:ext cx="1632927" cy="2496535"/>
            <a:chOff x="5570165" y="2219380"/>
            <a:chExt cx="1728192" cy="2240041"/>
          </a:xfrm>
        </p:grpSpPr>
        <p:sp>
          <p:nvSpPr>
            <p:cNvPr id="78" name="Oval 77"/>
            <p:cNvSpPr/>
            <p:nvPr/>
          </p:nvSpPr>
          <p:spPr bwMode="auto">
            <a:xfrm>
              <a:off x="5997423" y="2438506"/>
              <a:ext cx="860662" cy="521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9" name="Rectangle 78"/>
            <p:cNvSpPr/>
            <p:nvPr/>
          </p:nvSpPr>
          <p:spPr bwMode="auto">
            <a:xfrm>
              <a:off x="6114644" y="3024892"/>
              <a:ext cx="625936" cy="8867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0" name="Rectangle 79"/>
            <p:cNvSpPr/>
            <p:nvPr/>
          </p:nvSpPr>
          <p:spPr bwMode="auto">
            <a:xfrm>
              <a:off x="6558016" y="3024892"/>
              <a:ext cx="469452" cy="1564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1" name="Rectangle 80"/>
            <p:cNvSpPr/>
            <p:nvPr/>
          </p:nvSpPr>
          <p:spPr bwMode="auto">
            <a:xfrm>
              <a:off x="5854939" y="3024892"/>
              <a:ext cx="469452" cy="1564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2" name="Rectangle 81"/>
            <p:cNvSpPr/>
            <p:nvPr/>
          </p:nvSpPr>
          <p:spPr bwMode="auto">
            <a:xfrm rot="16200000">
              <a:off x="6339524" y="2381927"/>
              <a:ext cx="187544"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3" name="Oval 82"/>
            <p:cNvSpPr/>
            <p:nvPr/>
          </p:nvSpPr>
          <p:spPr bwMode="auto">
            <a:xfrm>
              <a:off x="6360987" y="2219380"/>
              <a:ext cx="144616" cy="14461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4" name="Rectangle 83"/>
            <p:cNvSpPr/>
            <p:nvPr/>
          </p:nvSpPr>
          <p:spPr bwMode="auto">
            <a:xfrm rot="16200000">
              <a:off x="6193437" y="2940227"/>
              <a:ext cx="469452" cy="1820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5" name="Rectangle 84"/>
            <p:cNvSpPr/>
            <p:nvPr/>
          </p:nvSpPr>
          <p:spPr bwMode="auto">
            <a:xfrm rot="5400000">
              <a:off x="6427062" y="3833393"/>
              <a:ext cx="469452" cy="1564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6" name="Rectangle 85"/>
            <p:cNvSpPr/>
            <p:nvPr/>
          </p:nvSpPr>
          <p:spPr bwMode="auto">
            <a:xfrm rot="5400000">
              <a:off x="5958160" y="3833485"/>
              <a:ext cx="469452" cy="1564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7" name="Oval 86"/>
            <p:cNvSpPr/>
            <p:nvPr/>
          </p:nvSpPr>
          <p:spPr bwMode="auto">
            <a:xfrm>
              <a:off x="6010322" y="4094292"/>
              <a:ext cx="365129" cy="36512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8" name="Oval 87"/>
            <p:cNvSpPr/>
            <p:nvPr/>
          </p:nvSpPr>
          <p:spPr bwMode="auto">
            <a:xfrm>
              <a:off x="6479223" y="4094200"/>
              <a:ext cx="365129" cy="36512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89" name="Group 88"/>
            <p:cNvGrpSpPr/>
            <p:nvPr/>
          </p:nvGrpSpPr>
          <p:grpSpPr>
            <a:xfrm>
              <a:off x="6957947" y="3001466"/>
              <a:ext cx="340410" cy="203337"/>
              <a:chOff x="7472373" y="2445636"/>
              <a:chExt cx="469931" cy="280704"/>
            </a:xfrm>
          </p:grpSpPr>
          <p:sp>
            <p:nvSpPr>
              <p:cNvPr id="97" name="Rectangle 96"/>
              <p:cNvSpPr/>
              <p:nvPr/>
            </p:nvSpPr>
            <p:spPr bwMode="auto">
              <a:xfrm rot="1634213">
                <a:off x="7721307" y="2445636"/>
                <a:ext cx="220997"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98" name="Group 97"/>
              <p:cNvGrpSpPr/>
              <p:nvPr/>
            </p:nvGrpSpPr>
            <p:grpSpPr>
              <a:xfrm>
                <a:off x="7472373" y="2451302"/>
                <a:ext cx="468142" cy="275038"/>
                <a:chOff x="7472373" y="2451302"/>
                <a:chExt cx="468142" cy="275038"/>
              </a:xfrm>
            </p:grpSpPr>
            <p:sp>
              <p:nvSpPr>
                <p:cNvPr id="99" name="Rectangle 98"/>
                <p:cNvSpPr/>
                <p:nvPr/>
              </p:nvSpPr>
              <p:spPr bwMode="auto">
                <a:xfrm rot="20240902">
                  <a:off x="7474162" y="2451302"/>
                  <a:ext cx="288032"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00" name="Group 99"/>
                <p:cNvGrpSpPr/>
                <p:nvPr/>
              </p:nvGrpSpPr>
              <p:grpSpPr>
                <a:xfrm flipV="1">
                  <a:off x="7472373" y="2674955"/>
                  <a:ext cx="468142" cy="51385"/>
                  <a:chOff x="7626562" y="2598036"/>
                  <a:chExt cx="468142" cy="51385"/>
                </a:xfrm>
              </p:grpSpPr>
              <p:sp>
                <p:nvSpPr>
                  <p:cNvPr id="101" name="Rectangle 100"/>
                  <p:cNvSpPr/>
                  <p:nvPr/>
                </p:nvSpPr>
                <p:spPr bwMode="auto">
                  <a:xfrm rot="20240902">
                    <a:off x="7626562" y="2603702"/>
                    <a:ext cx="288032"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02" name="Rectangle 101"/>
                  <p:cNvSpPr/>
                  <p:nvPr/>
                </p:nvSpPr>
                <p:spPr bwMode="auto">
                  <a:xfrm rot="1634213">
                    <a:off x="7873707" y="2598036"/>
                    <a:ext cx="220997"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grpSp>
        <p:grpSp>
          <p:nvGrpSpPr>
            <p:cNvPr id="90" name="Group 89"/>
            <p:cNvGrpSpPr/>
            <p:nvPr/>
          </p:nvGrpSpPr>
          <p:grpSpPr>
            <a:xfrm flipH="1">
              <a:off x="5570165" y="3001466"/>
              <a:ext cx="340410" cy="203337"/>
              <a:chOff x="5266638" y="2370975"/>
              <a:chExt cx="469931" cy="280704"/>
            </a:xfrm>
          </p:grpSpPr>
          <p:sp>
            <p:nvSpPr>
              <p:cNvPr id="92" name="Rectangle 91"/>
              <p:cNvSpPr/>
              <p:nvPr/>
            </p:nvSpPr>
            <p:spPr bwMode="auto">
              <a:xfrm rot="20240902">
                <a:off x="5268427" y="2376641"/>
                <a:ext cx="288032"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3" name="Rectangle 92"/>
              <p:cNvSpPr/>
              <p:nvPr/>
            </p:nvSpPr>
            <p:spPr bwMode="auto">
              <a:xfrm rot="1634213">
                <a:off x="5515572" y="2370975"/>
                <a:ext cx="220997"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94" name="Group 93"/>
              <p:cNvGrpSpPr/>
              <p:nvPr/>
            </p:nvGrpSpPr>
            <p:grpSpPr>
              <a:xfrm flipV="1">
                <a:off x="5266638" y="2600294"/>
                <a:ext cx="468142" cy="51385"/>
                <a:chOff x="7626562" y="2598036"/>
                <a:chExt cx="468142" cy="51385"/>
              </a:xfrm>
            </p:grpSpPr>
            <p:sp>
              <p:nvSpPr>
                <p:cNvPr id="95" name="Rectangle 94"/>
                <p:cNvSpPr/>
                <p:nvPr/>
              </p:nvSpPr>
              <p:spPr bwMode="auto">
                <a:xfrm rot="20240902">
                  <a:off x="7626562" y="2603702"/>
                  <a:ext cx="288032"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6" name="Rectangle 95"/>
                <p:cNvSpPr/>
                <p:nvPr/>
              </p:nvSpPr>
              <p:spPr bwMode="auto">
                <a:xfrm rot="1634213">
                  <a:off x="7873707" y="2598036"/>
                  <a:ext cx="220997"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sp>
          <p:nvSpPr>
            <p:cNvPr id="91" name="Oval 90"/>
            <p:cNvSpPr/>
            <p:nvPr/>
          </p:nvSpPr>
          <p:spPr bwMode="auto">
            <a:xfrm>
              <a:off x="6308137" y="2568663"/>
              <a:ext cx="238949" cy="234726"/>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133" name="Group 132"/>
          <p:cNvGrpSpPr/>
          <p:nvPr/>
        </p:nvGrpSpPr>
        <p:grpSpPr>
          <a:xfrm>
            <a:off x="8932719" y="4430467"/>
            <a:ext cx="532263" cy="294713"/>
            <a:chOff x="7831332" y="3843007"/>
            <a:chExt cx="1080120" cy="598060"/>
          </a:xfrm>
        </p:grpSpPr>
        <p:sp>
          <p:nvSpPr>
            <p:cNvPr id="134" name="Rectangle 133"/>
            <p:cNvSpPr/>
            <p:nvPr/>
          </p:nvSpPr>
          <p:spPr bwMode="auto">
            <a:xfrm>
              <a:off x="7831332" y="3981243"/>
              <a:ext cx="1080120" cy="459824"/>
            </a:xfrm>
            <a:prstGeom prst="rect">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Donut 134"/>
            <p:cNvSpPr/>
            <p:nvPr/>
          </p:nvSpPr>
          <p:spPr bwMode="auto">
            <a:xfrm>
              <a:off x="8140050" y="3843007"/>
              <a:ext cx="432048" cy="234726"/>
            </a:xfrm>
            <a:prstGeom prst="donut">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cxnSp>
        <p:nvCxnSpPr>
          <p:cNvPr id="140" name="Straight Arrow Connector 139"/>
          <p:cNvCxnSpPr/>
          <p:nvPr/>
        </p:nvCxnSpPr>
        <p:spPr>
          <a:xfrm>
            <a:off x="1825749" y="2656911"/>
            <a:ext cx="936104"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1825749" y="5533409"/>
            <a:ext cx="936104"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419333" y="2439507"/>
            <a:ext cx="846344" cy="3257124"/>
            <a:chOff x="4707365" y="2439507"/>
            <a:chExt cx="3095048" cy="3257124"/>
          </a:xfrm>
        </p:grpSpPr>
        <p:cxnSp>
          <p:nvCxnSpPr>
            <p:cNvPr id="47" name="Straight Arrow Connector 46"/>
            <p:cNvCxnSpPr/>
            <p:nvPr/>
          </p:nvCxnSpPr>
          <p:spPr>
            <a:xfrm>
              <a:off x="4707365" y="3855877"/>
              <a:ext cx="3095048" cy="0"/>
            </a:xfrm>
            <a:prstGeom prst="straightConnector1">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707365" y="4236503"/>
              <a:ext cx="3095048"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4707365" y="2439507"/>
              <a:ext cx="3095048" cy="0"/>
            </a:xfrm>
            <a:prstGeom prst="straightConnector1">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4707365" y="2820133"/>
              <a:ext cx="3095048"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4707365" y="5316005"/>
              <a:ext cx="3095048" cy="0"/>
            </a:xfrm>
            <a:prstGeom prst="straightConnector1">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707365" y="5696631"/>
              <a:ext cx="3095048"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47" name="Picture 1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534" y="2149807"/>
            <a:ext cx="907698" cy="904975"/>
          </a:xfrm>
          <a:prstGeom prst="rect">
            <a:avLst/>
          </a:prstGeom>
        </p:spPr>
      </p:pic>
      <p:cxnSp>
        <p:nvCxnSpPr>
          <p:cNvPr id="143" name="Straight Arrow Connector 142"/>
          <p:cNvCxnSpPr/>
          <p:nvPr/>
        </p:nvCxnSpPr>
        <p:spPr>
          <a:xfrm>
            <a:off x="6764195" y="3855877"/>
            <a:ext cx="846344" cy="0"/>
          </a:xfrm>
          <a:prstGeom prst="straightConnector1">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6764195" y="4236503"/>
            <a:ext cx="846344"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54" name="Picture 1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8976" y="3652201"/>
            <a:ext cx="1037082" cy="1037082"/>
          </a:xfrm>
          <a:prstGeom prst="rect">
            <a:avLst/>
          </a:prstGeom>
        </p:spPr>
      </p:pic>
      <p:sp>
        <p:nvSpPr>
          <p:cNvPr id="5" name="Can 4"/>
          <p:cNvSpPr/>
          <p:nvPr/>
        </p:nvSpPr>
        <p:spPr bwMode="auto">
          <a:xfrm>
            <a:off x="10084114" y="1807236"/>
            <a:ext cx="1512168" cy="1434892"/>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Your Data</a:t>
            </a:r>
          </a:p>
        </p:txBody>
      </p:sp>
      <p:sp>
        <p:nvSpPr>
          <p:cNvPr id="139" name="Rectangle 138"/>
          <p:cNvSpPr/>
          <p:nvPr/>
        </p:nvSpPr>
        <p:spPr bwMode="auto">
          <a:xfrm>
            <a:off x="9838403" y="5102408"/>
            <a:ext cx="1239911" cy="56313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Other</a:t>
            </a:r>
            <a:endParaRPr lang="en-US" sz="2000" dirty="0">
              <a:gradFill>
                <a:gsLst>
                  <a:gs pos="5439">
                    <a:srgbClr val="F8F8F8"/>
                  </a:gs>
                  <a:gs pos="10000">
                    <a:srgbClr val="F8F8F8"/>
                  </a:gs>
                </a:gsLst>
                <a:lin ang="5400000" scaled="0"/>
              </a:gradFill>
            </a:endParaRPr>
          </a:p>
        </p:txBody>
      </p:sp>
      <p:sp>
        <p:nvSpPr>
          <p:cNvPr id="150" name="Rectangle 149"/>
          <p:cNvSpPr/>
          <p:nvPr/>
        </p:nvSpPr>
        <p:spPr bwMode="auto">
          <a:xfrm>
            <a:off x="9838403" y="5773640"/>
            <a:ext cx="1239911" cy="56313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Services</a:t>
            </a:r>
          </a:p>
        </p:txBody>
      </p:sp>
      <p:pic>
        <p:nvPicPr>
          <p:cNvPr id="151" name="Picture 1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27778" y="5265347"/>
            <a:ext cx="846447" cy="846447"/>
          </a:xfrm>
          <a:prstGeom prst="rect">
            <a:avLst/>
          </a:prstGeom>
        </p:spPr>
      </p:pic>
      <p:sp>
        <p:nvSpPr>
          <p:cNvPr id="152" name="Rectangle 151"/>
          <p:cNvSpPr/>
          <p:nvPr/>
        </p:nvSpPr>
        <p:spPr bwMode="auto">
          <a:xfrm>
            <a:off x="5786189" y="1985841"/>
            <a:ext cx="608302" cy="4135762"/>
          </a:xfrm>
          <a:prstGeom prst="rect">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Connector</a:t>
            </a:r>
          </a:p>
        </p:txBody>
      </p:sp>
      <p:sp>
        <p:nvSpPr>
          <p:cNvPr id="153" name="Can 152"/>
          <p:cNvSpPr/>
          <p:nvPr/>
        </p:nvSpPr>
        <p:spPr bwMode="auto">
          <a:xfrm>
            <a:off x="9851004" y="3567922"/>
            <a:ext cx="648072" cy="1193369"/>
          </a:xfrm>
          <a:prstGeom prst="can">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State</a:t>
            </a:r>
          </a:p>
        </p:txBody>
      </p:sp>
      <p:pic>
        <p:nvPicPr>
          <p:cNvPr id="155" name="Picture 1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7412" y="5178871"/>
            <a:ext cx="917792" cy="917792"/>
          </a:xfrm>
          <a:prstGeom prst="rect">
            <a:avLst/>
          </a:prstGeom>
        </p:spPr>
      </p:pic>
      <p:sp>
        <p:nvSpPr>
          <p:cNvPr id="158" name="Frame 157"/>
          <p:cNvSpPr/>
          <p:nvPr/>
        </p:nvSpPr>
        <p:spPr bwMode="auto">
          <a:xfrm>
            <a:off x="2941540" y="5040395"/>
            <a:ext cx="1156796" cy="1213882"/>
          </a:xfrm>
          <a:prstGeom prst="fram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9" name="Frame 158"/>
          <p:cNvSpPr/>
          <p:nvPr/>
        </p:nvSpPr>
        <p:spPr bwMode="auto">
          <a:xfrm>
            <a:off x="2941540" y="2053091"/>
            <a:ext cx="1156796" cy="1168698"/>
          </a:xfrm>
          <a:prstGeom prst="fram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9" name="TextBox 128"/>
          <p:cNvSpPr txBox="1"/>
          <p:nvPr/>
        </p:nvSpPr>
        <p:spPr>
          <a:xfrm>
            <a:off x="8839744" y="4348059"/>
            <a:ext cx="73802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rPr>
              <a:t>SDK</a:t>
            </a:r>
          </a:p>
        </p:txBody>
      </p:sp>
    </p:spTree>
    <p:extLst>
      <p:ext uri="{BB962C8B-B14F-4D97-AF65-F5344CB8AC3E}">
        <p14:creationId xmlns:p14="http://schemas.microsoft.com/office/powerpoint/2010/main" val="184225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par>
                                <p:cTn id="25" presetID="10" presetClass="entr" presetSubtype="0" fill="hold" nodeType="withEffect">
                                  <p:stCondLst>
                                    <p:cond delay="0"/>
                                  </p:stCondLst>
                                  <p:childTnLst>
                                    <p:set>
                                      <p:cBhvr>
                                        <p:cTn id="26" dur="1" fill="hold">
                                          <p:stCondLst>
                                            <p:cond delay="0"/>
                                          </p:stCondLst>
                                        </p:cTn>
                                        <p:tgtEl>
                                          <p:spTgt spid="144"/>
                                        </p:tgtEl>
                                        <p:attrNameLst>
                                          <p:attrName>style.visibility</p:attrName>
                                        </p:attrNameLst>
                                      </p:cBhvr>
                                      <p:to>
                                        <p:strVal val="visible"/>
                                      </p:to>
                                    </p:set>
                                    <p:animEffect transition="in" filter="fade">
                                      <p:cBhvr>
                                        <p:cTn id="27" dur="500"/>
                                        <p:tgtEl>
                                          <p:spTgt spid="144"/>
                                        </p:tgtEl>
                                      </p:cBhvr>
                                    </p:animEffect>
                                  </p:childTnLst>
                                </p:cTn>
                              </p:par>
                              <p:par>
                                <p:cTn id="28" presetID="10" presetClass="entr" presetSubtype="0" fill="hold" nodeType="withEffect">
                                  <p:stCondLst>
                                    <p:cond delay="0"/>
                                  </p:stCondLst>
                                  <p:childTnLst>
                                    <p:set>
                                      <p:cBhvr>
                                        <p:cTn id="29" dur="1" fill="hold">
                                          <p:stCondLst>
                                            <p:cond delay="0"/>
                                          </p:stCondLst>
                                        </p:cTn>
                                        <p:tgtEl>
                                          <p:spTgt spid="147"/>
                                        </p:tgtEl>
                                        <p:attrNameLst>
                                          <p:attrName>style.visibility</p:attrName>
                                        </p:attrNameLst>
                                      </p:cBhvr>
                                      <p:to>
                                        <p:strVal val="visible"/>
                                      </p:to>
                                    </p:set>
                                    <p:animEffect transition="in" filter="fade">
                                      <p:cBhvr>
                                        <p:cTn id="30" dur="500"/>
                                        <p:tgtEl>
                                          <p:spTgt spid="147"/>
                                        </p:tgtEl>
                                      </p:cBhvr>
                                    </p:animEffect>
                                  </p:childTnLst>
                                </p:cTn>
                              </p:par>
                              <p:par>
                                <p:cTn id="31" presetID="10" presetClass="entr" presetSubtype="0" fill="hold" nodeType="with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fade">
                                      <p:cBhvr>
                                        <p:cTn id="33" dur="500"/>
                                        <p:tgtEl>
                                          <p:spTgt spid="155"/>
                                        </p:tgtEl>
                                      </p:cBhvr>
                                    </p:animEffect>
                                  </p:childTnLst>
                                </p:cTn>
                              </p:par>
                              <p:par>
                                <p:cTn id="34" presetID="10" presetClass="entr" presetSubtype="0" fill="hold" grpId="0" nodeType="withEffect" nodePh="1">
                                  <p:stCondLst>
                                    <p:cond delay="0"/>
                                  </p:stCondLst>
                                  <p:endCondLst>
                                    <p:cond evt="begin" delay="0">
                                      <p:tn val="34"/>
                                    </p:cond>
                                  </p:endCondLst>
                                  <p:childTnLst>
                                    <p:set>
                                      <p:cBhvr>
                                        <p:cTn id="35" dur="1" fill="hold">
                                          <p:stCondLst>
                                            <p:cond delay="0"/>
                                          </p:stCondLst>
                                        </p:cTn>
                                        <p:tgtEl>
                                          <p:spTgt spid="158"/>
                                        </p:tgtEl>
                                        <p:attrNameLst>
                                          <p:attrName>style.visibility</p:attrName>
                                        </p:attrNameLst>
                                      </p:cBhvr>
                                      <p:to>
                                        <p:strVal val="visible"/>
                                      </p:to>
                                    </p:set>
                                    <p:animEffect transition="in" filter="fade">
                                      <p:cBhvr>
                                        <p:cTn id="36" dur="500"/>
                                        <p:tgtEl>
                                          <p:spTgt spid="158"/>
                                        </p:tgtEl>
                                      </p:cBhvr>
                                    </p:animEffect>
                                  </p:childTnLst>
                                </p:cTn>
                              </p:par>
                              <p:par>
                                <p:cTn id="37" presetID="10" presetClass="entr" presetSubtype="0" fill="hold" grpId="0" nodeType="withEffect" nodePh="1">
                                  <p:stCondLst>
                                    <p:cond delay="0"/>
                                  </p:stCondLst>
                                  <p:endCondLst>
                                    <p:cond evt="begin" delay="0">
                                      <p:tn val="37"/>
                                    </p:cond>
                                  </p:end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par>
                                <p:cTn id="45" presetID="10"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par>
                                <p:cTn id="48" presetID="10" presetClass="entr" presetSubtype="0" fill="hold" nodeType="with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fade">
                                      <p:cBhvr>
                                        <p:cTn id="50" dur="500"/>
                                        <p:tgtEl>
                                          <p:spTgt spid="1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2"/>
                                        </p:tgtEl>
                                        <p:attrNameLst>
                                          <p:attrName>style.visibility</p:attrName>
                                        </p:attrNameLst>
                                      </p:cBhvr>
                                      <p:to>
                                        <p:strVal val="visible"/>
                                      </p:to>
                                    </p:set>
                                    <p:animEffect transition="in" filter="fade">
                                      <p:cBhvr>
                                        <p:cTn id="53" dur="500"/>
                                        <p:tgtEl>
                                          <p:spTgt spid="15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fade">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9"/>
                                        </p:tgtEl>
                                        <p:attrNameLst>
                                          <p:attrName>style.visibility</p:attrName>
                                        </p:attrNameLst>
                                      </p:cBhvr>
                                      <p:to>
                                        <p:strVal val="visible"/>
                                      </p:to>
                                    </p:set>
                                    <p:animEffect transition="in" filter="fade">
                                      <p:cBhvr>
                                        <p:cTn id="73" dur="500"/>
                                        <p:tgtEl>
                                          <p:spTgt spid="1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500"/>
                                        <p:tgtEl>
                                          <p:spTgt spid="150"/>
                                        </p:tgtEl>
                                      </p:cBhvr>
                                    </p:animEffect>
                                  </p:childTnLst>
                                </p:cTn>
                              </p:par>
                              <p:par>
                                <p:cTn id="77" presetID="10"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animEffect transition="in" filter="fade">
                                      <p:cBhvr>
                                        <p:cTn id="7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P spid="49" grpId="0" animBg="1"/>
      <p:bldP spid="5" grpId="0" animBg="1"/>
      <p:bldP spid="139" grpId="0" animBg="1"/>
      <p:bldP spid="150" grpId="0" animBg="1"/>
      <p:bldP spid="152" grpId="0" animBg="1"/>
      <p:bldP spid="153" grpId="0" animBg="1"/>
      <p:bldP spid="158" grpId="0"/>
      <p:bldP spid="159"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369f9055-6b6c-48b9-9320-5df2d46c430a" Revision="1" Stencil="7276b9ef-3953-4dce-a89b-ed85f20b8b93"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d69996e1-3d61-4686-9b63-f1b855c596ab"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1.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5.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6.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8.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3.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6.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7.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8.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9.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2138</TotalTime>
  <Words>1528</Words>
  <Application>Microsoft Office PowerPoint</Application>
  <PresentationFormat>Custom</PresentationFormat>
  <Paragraphs>218</Paragraphs>
  <Slides>32</Slides>
  <Notes>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Mangal</vt:lpstr>
      <vt:lpstr>Arial</vt:lpstr>
      <vt:lpstr>Calibri</vt:lpstr>
      <vt:lpstr>Consolas</vt:lpstr>
      <vt:lpstr>Segoe UI</vt:lpstr>
      <vt:lpstr>Segoe UI Light</vt:lpstr>
      <vt:lpstr>Segoe UI Semilight</vt:lpstr>
      <vt:lpstr>Wingdings</vt:lpstr>
      <vt:lpstr>WHITE TEMPLATE</vt:lpstr>
      <vt:lpstr>Presentation title</vt:lpstr>
      <vt:lpstr>Command Line</vt:lpstr>
      <vt:lpstr>Graphical User Interfaces</vt:lpstr>
      <vt:lpstr>IT’S YOUR JOB TO FIGURE OUT  THE COMPUTER</vt:lpstr>
      <vt:lpstr>PowerPoint Presentation</vt:lpstr>
      <vt:lpstr>What is a bot?</vt:lpstr>
      <vt:lpstr>A bot is an app </vt:lpstr>
      <vt:lpstr>A bot is an app with a little more humanity</vt:lpstr>
      <vt:lpstr>The Microsoft Bot Framework</vt:lpstr>
      <vt:lpstr>Agenda - list all main modules</vt:lpstr>
      <vt:lpstr>Topic or module title</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203</cp:revision>
  <dcterms:created xsi:type="dcterms:W3CDTF">2015-06-04T21:40:17Z</dcterms:created>
  <dcterms:modified xsi:type="dcterms:W3CDTF">2017-05-31T21:40:31Z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